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89" r:id="rId4"/>
    <p:sldId id="259" r:id="rId5"/>
    <p:sldId id="271" r:id="rId6"/>
    <p:sldId id="265" r:id="rId7"/>
    <p:sldId id="261" r:id="rId8"/>
    <p:sldId id="294" r:id="rId9"/>
    <p:sldId id="266" r:id="rId10"/>
    <p:sldId id="296" r:id="rId11"/>
    <p:sldId id="286" r:id="rId12"/>
    <p:sldId id="267" r:id="rId13"/>
    <p:sldId id="268" r:id="rId14"/>
    <p:sldId id="269" r:id="rId15"/>
    <p:sldId id="270" r:id="rId16"/>
    <p:sldId id="263" r:id="rId17"/>
    <p:sldId id="290" r:id="rId18"/>
    <p:sldId id="292" r:id="rId19"/>
    <p:sldId id="291" r:id="rId20"/>
    <p:sldId id="293" r:id="rId21"/>
    <p:sldId id="272" r:id="rId22"/>
    <p:sldId id="283" r:id="rId23"/>
    <p:sldId id="295" r:id="rId24"/>
    <p:sldId id="284" r:id="rId25"/>
    <p:sldId id="278" r:id="rId26"/>
    <p:sldId id="279" r:id="rId27"/>
    <p:sldId id="280" r:id="rId28"/>
    <p:sldId id="287" r:id="rId29"/>
    <p:sldId id="297" r:id="rId30"/>
    <p:sldId id="288" r:id="rId31"/>
    <p:sldId id="285" r:id="rId32"/>
    <p:sldId id="281" r:id="rId33"/>
    <p:sldId id="264" r:id="rId34"/>
    <p:sldId id="276" r:id="rId35"/>
    <p:sldId id="27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30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ZD\Desktop\UD%20PhD\CDR\Lab%20Experiment%20Result\2024%20Pipeline%20Dissolution\Pipeline%20Dissolution%203%20(with%20CaO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12705457277485"/>
          <c:y val="2.5179969503051895E-2"/>
          <c:w val="0.82443405875139641"/>
          <c:h val="0.83224371636605565"/>
        </c:manualLayout>
      </c:layout>
      <c:scatterChart>
        <c:scatterStyle val="smoothMarker"/>
        <c:varyColors val="0"/>
        <c:ser>
          <c:idx val="0"/>
          <c:order val="0"/>
          <c:tx>
            <c:v>CaO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Result!$A$5:$A$10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Result!$C$5:$C$10</c:f>
              <c:numCache>
                <c:formatCode>General</c:formatCode>
                <c:ptCount val="6"/>
                <c:pt idx="0">
                  <c:v>2083.8000000000002</c:v>
                </c:pt>
                <c:pt idx="1">
                  <c:v>2859</c:v>
                </c:pt>
                <c:pt idx="2">
                  <c:v>3159.5</c:v>
                </c:pt>
                <c:pt idx="3">
                  <c:v>3255.4</c:v>
                </c:pt>
                <c:pt idx="4">
                  <c:v>3295.9</c:v>
                </c:pt>
                <c:pt idx="5">
                  <c:v>3353.1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3D6-451F-ACB9-AA1935D4370D}"/>
            </c:ext>
          </c:extLst>
        </c:ser>
        <c:ser>
          <c:idx val="1"/>
          <c:order val="1"/>
          <c:tx>
            <c:v>PC8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Result!$G$5:$G$10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Result!$I$5:$I$10</c:f>
              <c:numCache>
                <c:formatCode>General</c:formatCode>
                <c:ptCount val="6"/>
                <c:pt idx="0">
                  <c:v>2083.8000000000002</c:v>
                </c:pt>
                <c:pt idx="1">
                  <c:v>2773.8</c:v>
                </c:pt>
                <c:pt idx="2">
                  <c:v>2907.9</c:v>
                </c:pt>
                <c:pt idx="3">
                  <c:v>2981.3</c:v>
                </c:pt>
                <c:pt idx="4">
                  <c:v>3035.5</c:v>
                </c:pt>
                <c:pt idx="5">
                  <c:v>3083.1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3D6-451F-ACB9-AA1935D4370D}"/>
            </c:ext>
          </c:extLst>
        </c:ser>
        <c:ser>
          <c:idx val="2"/>
          <c:order val="2"/>
          <c:tx>
            <c:v>UM10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Result!$M$5:$M$10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Result!$O$5:$O$10</c:f>
              <c:numCache>
                <c:formatCode>General</c:formatCode>
                <c:ptCount val="6"/>
                <c:pt idx="0">
                  <c:v>2083.8000000000002</c:v>
                </c:pt>
                <c:pt idx="1">
                  <c:v>2516.4</c:v>
                </c:pt>
                <c:pt idx="2">
                  <c:v>2568.5</c:v>
                </c:pt>
                <c:pt idx="3">
                  <c:v>2577.9</c:v>
                </c:pt>
                <c:pt idx="4">
                  <c:v>2600.6</c:v>
                </c:pt>
                <c:pt idx="5">
                  <c:v>2659.2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3D6-451F-ACB9-AA1935D43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950912"/>
        <c:axId val="200953216"/>
      </c:scatterChart>
      <c:valAx>
        <c:axId val="200950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53216"/>
        <c:crosses val="autoZero"/>
        <c:crossBetween val="midCat"/>
      </c:valAx>
      <c:valAx>
        <c:axId val="200953216"/>
        <c:scaling>
          <c:orientation val="minMax"/>
          <c:min val="18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TA (umol/L)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5091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4839532026581781"/>
          <c:y val="0.56635405441969633"/>
          <c:w val="0.15505849667727703"/>
          <c:h val="0.29210724243075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FD099-C365-4951-A97A-8D325437DEFD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E6274-1694-4CA2-9872-FFEDF7009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9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3c1e20aa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3c1e20aa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Year</a:t>
            </a:r>
            <a:r>
              <a:rPr lang="zh-CN" altLang="en-US" b="1" dirty="0"/>
              <a:t> </a:t>
            </a:r>
            <a:r>
              <a:rPr lang="en-US" altLang="zh-CN" b="1" dirty="0"/>
              <a:t>1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Planetary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HRSD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plan</a:t>
            </a:r>
            <a:r>
              <a:rPr lang="zh-CN" altLang="en-US" dirty="0"/>
              <a:t> </a:t>
            </a:r>
            <a:r>
              <a:rPr lang="en-US" altLang="zh-CN" dirty="0"/>
              <a:t>alkalinity</a:t>
            </a:r>
            <a:r>
              <a:rPr lang="zh-CN" altLang="en-US" dirty="0"/>
              <a:t> </a:t>
            </a:r>
            <a:r>
              <a:rPr lang="en-US" altLang="zh-CN" dirty="0"/>
              <a:t>experimental</a:t>
            </a:r>
            <a:r>
              <a:rPr lang="zh-CN" altLang="en-US" dirty="0"/>
              <a:t> </a:t>
            </a:r>
            <a:r>
              <a:rPr lang="en-US" altLang="zh-CN" dirty="0"/>
              <a:t>timing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chosen</a:t>
            </a:r>
            <a:r>
              <a:rPr lang="zh-CN" altLang="en-US" dirty="0"/>
              <a:t> </a:t>
            </a:r>
            <a:r>
              <a:rPr lang="en-US" altLang="zh-CN" dirty="0"/>
              <a:t>wastewater</a:t>
            </a:r>
            <a:r>
              <a:rPr lang="zh-CN" altLang="en-US" dirty="0"/>
              <a:t> </a:t>
            </a:r>
            <a:r>
              <a:rPr lang="en-US" altLang="zh-CN" dirty="0"/>
              <a:t>facility.</a:t>
            </a:r>
            <a:r>
              <a:rPr lang="zh-CN" altLang="en-US" dirty="0"/>
              <a:t> </a:t>
            </a:r>
            <a:endParaRPr lang="en-CA" altLang="zh-C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Year</a:t>
            </a:r>
            <a:r>
              <a:rPr lang="zh-CN" altLang="en-US" b="1" dirty="0"/>
              <a:t> </a:t>
            </a:r>
            <a:r>
              <a:rPr lang="en-US" altLang="zh-CN" b="1" dirty="0"/>
              <a:t>1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alkalinity</a:t>
            </a:r>
            <a:r>
              <a:rPr lang="zh-CN" altLang="en-US" dirty="0"/>
              <a:t> </a:t>
            </a:r>
            <a:r>
              <a:rPr lang="en-US" altLang="zh-CN" dirty="0"/>
              <a:t>experiment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chosen</a:t>
            </a:r>
            <a:r>
              <a:rPr lang="zh-CN" altLang="en-US" dirty="0"/>
              <a:t> </a:t>
            </a:r>
            <a:r>
              <a:rPr lang="en-US" altLang="zh-CN" dirty="0"/>
              <a:t>wastewater</a:t>
            </a:r>
            <a:r>
              <a:rPr lang="zh-CN" altLang="en-US" dirty="0"/>
              <a:t> </a:t>
            </a:r>
            <a:r>
              <a:rPr lang="en-US" altLang="zh-CN" dirty="0"/>
              <a:t>facility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receiving</a:t>
            </a:r>
            <a:r>
              <a:rPr lang="zh-CN" altLang="en-US" dirty="0"/>
              <a:t> </a:t>
            </a:r>
            <a:r>
              <a:rPr lang="en-US" altLang="zh-CN" dirty="0"/>
              <a:t>water</a:t>
            </a:r>
            <a:r>
              <a:rPr lang="zh-CN" altLang="en-US" dirty="0"/>
              <a:t> </a:t>
            </a:r>
            <a:r>
              <a:rPr lang="en-US" altLang="zh-CN" dirty="0"/>
              <a:t>MRV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biological</a:t>
            </a:r>
            <a:r>
              <a:rPr lang="zh-CN" altLang="en-US" dirty="0"/>
              <a:t> </a:t>
            </a:r>
            <a:r>
              <a:rPr lang="en-US" altLang="zh-CN" dirty="0"/>
              <a:t>sampling.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Year</a:t>
            </a:r>
            <a:r>
              <a:rPr lang="zh-CN" altLang="en-US" b="1" dirty="0"/>
              <a:t> </a:t>
            </a:r>
            <a:r>
              <a:rPr lang="en-US" altLang="zh-CN" b="1" dirty="0"/>
              <a:t>1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Perform</a:t>
            </a:r>
            <a:r>
              <a:rPr lang="zh-CN" altLang="en-US" dirty="0"/>
              <a:t> </a:t>
            </a:r>
            <a:r>
              <a:rPr lang="en-US" altLang="zh-CN" dirty="0"/>
              <a:t>experimental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range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alkalinity</a:t>
            </a:r>
            <a:r>
              <a:rPr lang="zh-CN" altLang="en-US" dirty="0"/>
              <a:t> </a:t>
            </a:r>
            <a:r>
              <a:rPr lang="en-US" altLang="zh-CN" dirty="0"/>
              <a:t>additions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vicinity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chosen</a:t>
            </a:r>
            <a:r>
              <a:rPr lang="zh-CN" altLang="en-US" dirty="0"/>
              <a:t> </a:t>
            </a:r>
            <a:r>
              <a:rPr lang="en-US" altLang="zh-CN" dirty="0"/>
              <a:t>wastewater</a:t>
            </a:r>
            <a:r>
              <a:rPr lang="zh-CN" altLang="en-US" dirty="0"/>
              <a:t> </a:t>
            </a:r>
            <a:r>
              <a:rPr lang="en-US" altLang="zh-CN" dirty="0"/>
              <a:t>facility,</a:t>
            </a:r>
            <a:r>
              <a:rPr lang="zh-CN" altLang="en-US" dirty="0"/>
              <a:t> </a:t>
            </a:r>
            <a:r>
              <a:rPr lang="en-US" altLang="zh-CN" dirty="0"/>
              <a:t>including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experimental</a:t>
            </a:r>
            <a:r>
              <a:rPr lang="zh-CN" altLang="en-US" dirty="0"/>
              <a:t> </a:t>
            </a:r>
            <a:r>
              <a:rPr lang="en-US" altLang="zh-CN" dirty="0"/>
              <a:t>base</a:t>
            </a:r>
            <a:r>
              <a:rPr lang="zh-CN" altLang="en-US" dirty="0"/>
              <a:t> </a:t>
            </a:r>
            <a:r>
              <a:rPr lang="en-US" altLang="zh-CN" dirty="0"/>
              <a:t>addition.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Year</a:t>
            </a:r>
            <a:r>
              <a:rPr lang="zh-CN" altLang="en-US" b="1" dirty="0"/>
              <a:t> </a:t>
            </a:r>
            <a:r>
              <a:rPr lang="en-US" altLang="zh-CN" b="1" dirty="0"/>
              <a:t>1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Review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synthesize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experimental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plan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year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experiments.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2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6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7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82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5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1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29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96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092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yond_Earth_BodyContent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6ECA96-734D-704D-A9CA-6E41CCE5D0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020" y="281289"/>
            <a:ext cx="6704395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cap="none" spc="-150" baseline="0">
                <a:solidFill>
                  <a:schemeClr val="bg1"/>
                </a:solidFill>
                <a:latin typeface="DM Sans 14pt" pitchFamily="2" charset="77"/>
                <a:cs typeface="DM Sans 14pt" pitchFamily="2" charset="77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737949C-F84E-0942-9DCB-FD1FE5FE1D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1020" y="1617963"/>
            <a:ext cx="6704394" cy="3912504"/>
          </a:xfrm>
          <a:prstGeom prst="rect">
            <a:avLst/>
          </a:prstGeom>
          <a:noFill/>
        </p:spPr>
        <p:txBody>
          <a:bodyPr/>
          <a:lstStyle>
            <a:lvl1pPr>
              <a:defRPr sz="2400" b="0" i="0">
                <a:ln>
                  <a:noFill/>
                </a:ln>
                <a:solidFill>
                  <a:schemeClr val="bg1"/>
                </a:solidFill>
                <a:effectLst/>
                <a:latin typeface="DM Sans 14pt Medium" pitchFamily="2" charset="77"/>
              </a:defRPr>
            </a:lvl1pPr>
            <a:lvl2pPr>
              <a:defRPr sz="2400" b="0" i="0">
                <a:ln>
                  <a:noFill/>
                </a:ln>
                <a:solidFill>
                  <a:schemeClr val="bg1"/>
                </a:solidFill>
                <a:effectLst/>
                <a:latin typeface="DM Sans 14pt Medium" pitchFamily="2" charset="77"/>
              </a:defRPr>
            </a:lvl2pPr>
            <a:lvl3pPr>
              <a:defRPr sz="2400" b="0" i="0">
                <a:ln>
                  <a:noFill/>
                </a:ln>
                <a:solidFill>
                  <a:schemeClr val="bg1"/>
                </a:solidFill>
                <a:effectLst/>
                <a:latin typeface="DM Sans 14pt Medium" pitchFamily="2" charset="77"/>
              </a:defRPr>
            </a:lvl3pPr>
            <a:lvl4pPr>
              <a:defRPr sz="2400" b="0" i="0">
                <a:ln>
                  <a:noFill/>
                </a:ln>
                <a:solidFill>
                  <a:schemeClr val="bg1"/>
                </a:solidFill>
                <a:effectLst/>
                <a:latin typeface="DM Sans 14pt Medium" pitchFamily="2" charset="77"/>
              </a:defRPr>
            </a:lvl4pPr>
            <a:lvl5pPr>
              <a:defRPr sz="2400" b="0" i="0">
                <a:ln>
                  <a:noFill/>
                </a:ln>
                <a:solidFill>
                  <a:schemeClr val="bg1"/>
                </a:solidFill>
                <a:effectLst/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0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6CAFD-5ED8-4CC7-9B41-B6AA93FC5FC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8401B-51DB-41A6-9A25-994DE83CE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2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3048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Quantifying the Efficacy of Wastewater Alkalinity Enhancement on </a:t>
            </a:r>
            <a:r>
              <a:rPr lang="en-US" sz="2800" dirty="0" err="1" smtClean="0"/>
              <a:t>mCDR</a:t>
            </a:r>
            <a:r>
              <a:rPr lang="en-US" sz="2800" dirty="0" smtClean="0"/>
              <a:t> and</a:t>
            </a:r>
          </a:p>
          <a:p>
            <a:pPr algn="ctr"/>
            <a:r>
              <a:rPr lang="en-US" sz="2800" dirty="0" smtClean="0"/>
              <a:t>Acidification Mitigation in a Large Estuary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429000"/>
            <a:ext cx="9143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Jeremy Testa, Casey </a:t>
            </a:r>
            <a:r>
              <a:rPr lang="en-US" b="1" dirty="0" err="1" smtClean="0"/>
              <a:t>Hodgkins</a:t>
            </a:r>
            <a:r>
              <a:rPr lang="en-US" b="1" dirty="0" smtClean="0"/>
              <a:t>: </a:t>
            </a:r>
            <a:r>
              <a:rPr lang="en-US" dirty="0" smtClean="0"/>
              <a:t>UMCES Chesapeake Biological Laboratory </a:t>
            </a:r>
          </a:p>
          <a:p>
            <a:pPr algn="ctr"/>
            <a:r>
              <a:rPr lang="en-US" b="1" dirty="0" smtClean="0"/>
              <a:t>Wei-Jun </a:t>
            </a:r>
            <a:r>
              <a:rPr lang="en-US" b="1" dirty="0" err="1" smtClean="0"/>
              <a:t>Cai</a:t>
            </a:r>
            <a:r>
              <a:rPr lang="en-US" dirty="0" smtClean="0"/>
              <a:t>, </a:t>
            </a:r>
            <a:r>
              <a:rPr lang="en-US" b="1" dirty="0" err="1" smtClean="0"/>
              <a:t>Zhendong</a:t>
            </a:r>
            <a:r>
              <a:rPr lang="en-US" b="1" dirty="0" smtClean="0"/>
              <a:t> Ji: </a:t>
            </a:r>
            <a:r>
              <a:rPr lang="en-US" dirty="0" smtClean="0"/>
              <a:t>University of Delaware</a:t>
            </a:r>
          </a:p>
          <a:p>
            <a:pPr algn="ctr"/>
            <a:r>
              <a:rPr lang="en-US" b="1" dirty="0" smtClean="0"/>
              <a:t>Ming Li</a:t>
            </a:r>
            <a:r>
              <a:rPr lang="en-US" dirty="0" smtClean="0"/>
              <a:t>, </a:t>
            </a:r>
            <a:r>
              <a:rPr lang="en-US" b="1" dirty="0" err="1" smtClean="0"/>
              <a:t>Yuren</a:t>
            </a:r>
            <a:r>
              <a:rPr lang="en-US" b="1" dirty="0" smtClean="0"/>
              <a:t> Chen: </a:t>
            </a:r>
            <a:r>
              <a:rPr lang="en-US" dirty="0" smtClean="0"/>
              <a:t>UMCES Horn Point Laboratory</a:t>
            </a:r>
          </a:p>
          <a:p>
            <a:pPr algn="ctr"/>
            <a:r>
              <a:rPr lang="en-US" b="1" dirty="0" smtClean="0"/>
              <a:t>Sarah </a:t>
            </a:r>
            <a:r>
              <a:rPr lang="en-US" b="1" dirty="0" smtClean="0"/>
              <a:t>Van Pelt, Robert </a:t>
            </a:r>
            <a:r>
              <a:rPr lang="en-US" b="1" dirty="0" err="1" smtClean="0"/>
              <a:t>Izett</a:t>
            </a:r>
            <a:r>
              <a:rPr lang="en-US" b="1" dirty="0" smtClean="0"/>
              <a:t>, Will Burt</a:t>
            </a:r>
            <a:r>
              <a:rPr lang="en-US" b="1" dirty="0" smtClean="0"/>
              <a:t>: </a:t>
            </a:r>
            <a:r>
              <a:rPr lang="en-US" dirty="0" smtClean="0"/>
              <a:t>Planetary Technologies, Inc.</a:t>
            </a:r>
          </a:p>
          <a:p>
            <a:pPr algn="ctr"/>
            <a:r>
              <a:rPr lang="en-US" b="1" dirty="0" smtClean="0"/>
              <a:t>Charles </a:t>
            </a:r>
            <a:r>
              <a:rPr lang="en-US" b="1" dirty="0" err="1" smtClean="0"/>
              <a:t>Bott</a:t>
            </a:r>
            <a:r>
              <a:rPr lang="en-US" b="1" dirty="0" smtClean="0"/>
              <a:t>, Alexandria Gagnon, Riley Doyle</a:t>
            </a:r>
            <a:r>
              <a:rPr lang="en-US" dirty="0" smtClean="0"/>
              <a:t>: HSRD</a:t>
            </a:r>
          </a:p>
          <a:p>
            <a:pPr algn="ctr"/>
            <a:endParaRPr lang="en-US" dirty="0"/>
          </a:p>
        </p:txBody>
      </p:sp>
      <p:pic>
        <p:nvPicPr>
          <p:cNvPr id="6" name="Picture 14">
            <a:extLst>
              <a:ext uri="{FF2B5EF4-FFF2-40B4-BE49-F238E27FC236}">
                <a16:creationId xmlns="" xmlns:a16="http://schemas.microsoft.com/office/drawing/2014/main" id="{2BDA19D9-21D9-252D-E7D2-FC1A1490E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8" b="26147"/>
          <a:stretch/>
        </p:blipFill>
        <p:spPr bwMode="auto">
          <a:xfrm>
            <a:off x="5940055" y="5586100"/>
            <a:ext cx="2277249" cy="114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University of Delaware (USA) - Talloires Network of Engaged Universities">
            <a:extLst>
              <a:ext uri="{FF2B5EF4-FFF2-40B4-BE49-F238E27FC236}">
                <a16:creationId xmlns="" xmlns:a16="http://schemas.microsoft.com/office/drawing/2014/main" id="{36D0191C-863E-5524-2CC8-C9470B338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6901"/>
            <a:ext cx="1131811" cy="113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UMCES | NOAA-LMRCSC">
            <a:extLst>
              <a:ext uri="{FF2B5EF4-FFF2-40B4-BE49-F238E27FC236}">
                <a16:creationId xmlns="" xmlns:a16="http://schemas.microsoft.com/office/drawing/2014/main" id="{8BE7AC09-0D1E-9B62-0B6A-A4C4A81D2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30766"/>
            <a:ext cx="2609374" cy="8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About - Planetary Technologies">
            <a:extLst>
              <a:ext uri="{FF2B5EF4-FFF2-40B4-BE49-F238E27FC236}">
                <a16:creationId xmlns="" xmlns:a16="http://schemas.microsoft.com/office/drawing/2014/main" id="{FE61FB03-9752-7D40-0A25-F4E51E00C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692" y="1664121"/>
            <a:ext cx="2588257" cy="115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RSD">
            <a:extLst>
              <a:ext uri="{FF2B5EF4-FFF2-40B4-BE49-F238E27FC236}">
                <a16:creationId xmlns="" xmlns:a16="http://schemas.microsoft.com/office/drawing/2014/main" id="{6E2F29DC-B5C7-48DC-8266-2DA7A1F5B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1" b="34719"/>
          <a:stretch/>
        </p:blipFill>
        <p:spPr bwMode="auto">
          <a:xfrm>
            <a:off x="7078680" y="2505255"/>
            <a:ext cx="1996642" cy="77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1" y="5498538"/>
            <a:ext cx="59400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Thanks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Amanda Moore,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Najid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Hussain,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Zhentao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Sun, 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Omar </a:t>
            </a:r>
            <a:r>
              <a:rPr lang="en-US" sz="16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Sadoon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Alex Whitworth, 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Greg 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Rau, </a:t>
            </a:r>
            <a:r>
              <a:rPr lang="en-US" sz="16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Dhruv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Mehta, Kat </a:t>
            </a:r>
            <a:r>
              <a:rPr lang="en-US" sz="16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Yetka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Scott 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Fentress, 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 Christian, Ian </a:t>
            </a:r>
            <a:r>
              <a:rPr lang="en-US" sz="16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Geeson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Bruce </a:t>
            </a:r>
            <a:r>
              <a:rPr lang="en-US" sz="16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Weckworth</a:t>
            </a:r>
            <a:r>
              <a:rPr lang="en-U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6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6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this project?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There is wide consensus that negative emissions technologies are required in order to meet global warming mitigation goals</a:t>
            </a:r>
          </a:p>
          <a:p>
            <a:endParaRPr lang="en-US" sz="2400" dirty="0" smtClean="0"/>
          </a:p>
          <a:p>
            <a:r>
              <a:rPr lang="en-US" sz="2400" dirty="0" smtClean="0"/>
              <a:t>marine Carbon Dioxide Removal (</a:t>
            </a:r>
            <a:r>
              <a:rPr lang="en-US" sz="2400" dirty="0" err="1" smtClean="0"/>
              <a:t>mCDR</a:t>
            </a:r>
            <a:r>
              <a:rPr lang="en-US" sz="2400" dirty="0" smtClean="0"/>
              <a:t>) is being explored as one mode of negative emissions, where manipulations of marine water lead to uptake and long-term sequestration of carbon in the ocean </a:t>
            </a:r>
          </a:p>
          <a:p>
            <a:endParaRPr lang="en-US" sz="2400" dirty="0"/>
          </a:p>
          <a:p>
            <a:r>
              <a:rPr lang="en-US" sz="2400" dirty="0" smtClean="0"/>
              <a:t>Despite a rapid movement to build an industry around </a:t>
            </a:r>
            <a:r>
              <a:rPr lang="en-US" sz="2400" dirty="0" err="1" smtClean="0"/>
              <a:t>mCDR</a:t>
            </a:r>
            <a:r>
              <a:rPr lang="en-US" sz="2400" dirty="0" smtClean="0"/>
              <a:t>, the </a:t>
            </a:r>
            <a:r>
              <a:rPr lang="en-US" sz="2400" dirty="0"/>
              <a:t>efficacy and uncertainty </a:t>
            </a:r>
            <a:r>
              <a:rPr lang="en-US" sz="2400" dirty="0" smtClean="0"/>
              <a:t>associated with </a:t>
            </a:r>
            <a:r>
              <a:rPr lang="en-US" sz="2400" dirty="0" err="1" smtClean="0"/>
              <a:t>mCDR</a:t>
            </a:r>
            <a:r>
              <a:rPr lang="en-US" sz="2400" dirty="0" smtClean="0"/>
              <a:t> approaches is poorly understood</a:t>
            </a:r>
          </a:p>
          <a:p>
            <a:endParaRPr lang="en-US" sz="2400" dirty="0" smtClean="0"/>
          </a:p>
          <a:p>
            <a:r>
              <a:rPr lang="en-US" sz="2400" dirty="0" smtClean="0"/>
              <a:t>There is a need to verify the diversity of proposed </a:t>
            </a:r>
            <a:r>
              <a:rPr lang="en-US" sz="2400" dirty="0" err="1" smtClean="0"/>
              <a:t>mCDR</a:t>
            </a:r>
            <a:r>
              <a:rPr lang="en-US" sz="2400" dirty="0" smtClean="0"/>
              <a:t> ideas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060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CB mCDR Workshop: Session 2 mC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9" y="685800"/>
            <a:ext cx="907626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8758" y="5917686"/>
            <a:ext cx="3660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OAE = Ocean Alkalinity Enhancement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The Basics of the Approach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684869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95600" y="2209800"/>
            <a:ext cx="838200" cy="121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06990" y="2209800"/>
            <a:ext cx="838200" cy="121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54" y="4914900"/>
            <a:ext cx="7305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46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4E065E1-E8F4-3914-BDA0-04DBB35C59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528411"/>
            <a:ext cx="2646268" cy="1413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 Slurry Ca(OH)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2aq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OH</a:t>
            </a:r>
            <a:r>
              <a:rPr lang="en-US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HCO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OH</a:t>
            </a:r>
            <a:r>
              <a:rPr lang="en-US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CO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1400" b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9932586-F24C-9EF8-8760-977E53C28FFB}"/>
              </a:ext>
            </a:extLst>
          </p:cNvPr>
          <p:cNvSpPr txBox="1"/>
          <p:nvPr/>
        </p:nvSpPr>
        <p:spPr>
          <a:xfrm>
            <a:off x="2961047" y="5410200"/>
            <a:ext cx="55705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conceptual model of Ocean Alkalinity Enhancement (OAE)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 within DIC-TA-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space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B75DECD-5F82-D18C-1E61-59A8A3F5A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685800"/>
            <a:ext cx="6311043" cy="460785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419600" y="1447800"/>
            <a:ext cx="0" cy="1219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1981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7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Wastewater treatment </a:t>
            </a:r>
            <a:r>
              <a:rPr lang="en-US" dirty="0" smtClean="0"/>
              <a:t>for</a:t>
            </a:r>
            <a:br>
              <a:rPr lang="en-US" dirty="0" smtClean="0"/>
            </a:br>
            <a:r>
              <a:rPr lang="en-US" dirty="0" smtClean="0"/>
              <a:t>carbon capture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4478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1000 km</a:t>
            </a:r>
            <a:r>
              <a:rPr lang="en-US" baseline="30000" dirty="0"/>
              <a:t>3</a:t>
            </a:r>
            <a:r>
              <a:rPr lang="en-US" dirty="0"/>
              <a:t> of wastewater generated globally: 300 </a:t>
            </a:r>
            <a:r>
              <a:rPr lang="en-US" dirty="0" smtClean="0"/>
              <a:t>km</a:t>
            </a:r>
            <a:r>
              <a:rPr lang="en-US" baseline="30000" dirty="0"/>
              <a:t>3</a:t>
            </a:r>
            <a:r>
              <a:rPr lang="en-US" dirty="0" smtClean="0"/>
              <a:t> </a:t>
            </a:r>
            <a:r>
              <a:rPr lang="en-US" dirty="0"/>
              <a:t>discharged as</a:t>
            </a:r>
          </a:p>
          <a:p>
            <a:r>
              <a:rPr lang="en-US" dirty="0"/>
              <a:t> </a:t>
            </a:r>
            <a:r>
              <a:rPr lang="en-US" dirty="0" smtClean="0"/>
              <a:t>     municipal </a:t>
            </a:r>
            <a:r>
              <a:rPr lang="en-US" dirty="0"/>
              <a:t>wastewater and over 600 </a:t>
            </a:r>
            <a:r>
              <a:rPr lang="en-US" dirty="0" smtClean="0"/>
              <a:t>km</a:t>
            </a:r>
            <a:r>
              <a:rPr lang="en-US" baseline="30000" dirty="0"/>
              <a:t>3</a:t>
            </a:r>
            <a:r>
              <a:rPr lang="en-US" dirty="0" smtClean="0"/>
              <a:t> </a:t>
            </a:r>
            <a:r>
              <a:rPr lang="en-US" dirty="0"/>
              <a:t>as industrial wastewater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Sewage has high DIC (3000-5000 </a:t>
            </a:r>
            <a:r>
              <a:rPr lang="en-US" dirty="0" err="1"/>
              <a:t>mmol</a:t>
            </a:r>
            <a:r>
              <a:rPr lang="en-US" dirty="0"/>
              <a:t> C/kg) and high </a:t>
            </a:r>
            <a:r>
              <a:rPr lang="en-US" i="1" dirty="0"/>
              <a:t>p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(&gt;10,000 </a:t>
            </a:r>
            <a:r>
              <a:rPr lang="en-US" dirty="0"/>
              <a:t>ppm), an important source of coastal acidification (Yang </a:t>
            </a:r>
            <a:r>
              <a:rPr lang="en-US" dirty="0" smtClean="0"/>
              <a:t>et al</a:t>
            </a:r>
            <a:r>
              <a:rPr lang="en-US" dirty="0"/>
              <a:t>. 2018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Wastewater </a:t>
            </a:r>
            <a:r>
              <a:rPr lang="en-US" dirty="0"/>
              <a:t>plants account for </a:t>
            </a:r>
            <a:r>
              <a:rPr lang="en-US" dirty="0" smtClean="0"/>
              <a:t>1.6</a:t>
            </a:r>
            <a:r>
              <a:rPr lang="en-US" dirty="0"/>
              <a:t>% of greenhouse gas emissions (GHG) </a:t>
            </a:r>
            <a:endParaRPr lang="en-US" dirty="0" smtClean="0"/>
          </a:p>
          <a:p>
            <a:pPr lvl="1"/>
            <a:r>
              <a:rPr lang="en-US" dirty="0" smtClean="0"/>
              <a:t>*0.77 </a:t>
            </a:r>
            <a:r>
              <a:rPr lang="en-US" dirty="0"/>
              <a:t>Gt CO2 eq</a:t>
            </a:r>
            <a:r>
              <a:rPr lang="en-US" dirty="0" smtClean="0"/>
              <a:t>. </a:t>
            </a:r>
            <a:r>
              <a:rPr lang="en-US" dirty="0" smtClean="0"/>
              <a:t>(</a:t>
            </a:r>
            <a:r>
              <a:rPr lang="en-US" dirty="0"/>
              <a:t>Lu et al. 2018).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80958"/>
            <a:ext cx="4419600" cy="307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7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WWTP as a Vehicle for OAE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600200"/>
            <a:ext cx="8153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B050"/>
              </a:solidFill>
            </a:endParaRPr>
          </a:p>
          <a:p>
            <a:pPr marL="342900" indent="-342900">
              <a:buAutoNum type="arabicParenBoth"/>
            </a:pPr>
            <a:r>
              <a:rPr lang="en-US" dirty="0" smtClean="0">
                <a:solidFill>
                  <a:srgbClr val="00B050"/>
                </a:solidFill>
              </a:rPr>
              <a:t>Supports existing plant process (nutrient removal) while elevating alkalinity/</a:t>
            </a:r>
            <a:r>
              <a:rPr lang="en-US" dirty="0" err="1" smtClean="0">
                <a:solidFill>
                  <a:srgbClr val="00B050"/>
                </a:solidFill>
              </a:rPr>
              <a:t>mCDR</a:t>
            </a:r>
            <a:endParaRPr lang="en-US" dirty="0" smtClean="0">
              <a:solidFill>
                <a:srgbClr val="00B050"/>
              </a:solidFill>
            </a:endParaRPr>
          </a:p>
          <a:p>
            <a:pPr marL="342900" indent="-342900">
              <a:buAutoNum type="arabicParenBoth"/>
            </a:pP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(2) No new permits needed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(3) Low pH in WWTP allows for rapid dissolution, limited precipitation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(4) Low-cost delivery (contrast with transporting material to open ocean)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(5) If alkalinity added upstream, reduced CO</a:t>
            </a:r>
            <a:r>
              <a:rPr lang="en-US" baseline="-25000" dirty="0" smtClean="0">
                <a:solidFill>
                  <a:srgbClr val="00B050"/>
                </a:solidFill>
              </a:rPr>
              <a:t>2 </a:t>
            </a:r>
            <a:r>
              <a:rPr lang="en-US" dirty="0" smtClean="0">
                <a:solidFill>
                  <a:srgbClr val="00B050"/>
                </a:solidFill>
              </a:rPr>
              <a:t>emission (although ocean uptake will be </a:t>
            </a:r>
          </a:p>
          <a:p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     limited)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(6) Potential to reduce acidity of discharged wastewater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1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pic>
        <p:nvPicPr>
          <p:cNvPr id="1027" name="Picture 3" descr="E:\Proposals\NOAA mCDR 2023\WWTP Alk\Figures\HRSD Faciliti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4464918" cy="322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Proposals\NOAA mCDR 2023\WWTP Alk\Figures\Project Overview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80396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1574" y="2235198"/>
            <a:ext cx="84991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Ca(OH)</a:t>
            </a:r>
            <a:r>
              <a:rPr lang="en-US" sz="1600" baseline="-25000" dirty="0" smtClean="0"/>
              <a:t>2</a:t>
            </a:r>
            <a:endParaRPr lang="en-US" sz="16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4888604" y="990600"/>
            <a:ext cx="2706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Hampton Roads </a:t>
            </a:r>
          </a:p>
          <a:p>
            <a:r>
              <a:rPr lang="en-US" dirty="0" smtClean="0"/>
              <a:t>Sanitation District Facilities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505140" y="3039533"/>
            <a:ext cx="403659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1" t="14994" r="14324" b="5345"/>
          <a:stretch/>
        </p:blipFill>
        <p:spPr bwMode="auto">
          <a:xfrm>
            <a:off x="4803967" y="3905033"/>
            <a:ext cx="4239004" cy="295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467600" y="5029200"/>
            <a:ext cx="405501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6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2"/>
          <a:stretch/>
        </p:blipFill>
        <p:spPr bwMode="auto">
          <a:xfrm>
            <a:off x="42532" y="1084521"/>
            <a:ext cx="9079728" cy="494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</a:t>
            </a:r>
            <a:br>
              <a:rPr lang="en-US" dirty="0" smtClean="0"/>
            </a:br>
            <a:r>
              <a:rPr lang="en-US" sz="2000" i="1" dirty="0" smtClean="0"/>
              <a:t>Process Diagram at VIP</a:t>
            </a:r>
            <a:endParaRPr lang="en-US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150136" y="3234311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/>
              <a:t>(for</a:t>
            </a:r>
          </a:p>
          <a:p>
            <a:pPr algn="ctr"/>
            <a:r>
              <a:rPr lang="en-US" sz="1600" i="1" dirty="0" err="1" smtClean="0"/>
              <a:t>mCDR</a:t>
            </a:r>
            <a:r>
              <a:rPr lang="en-US" sz="1600" i="1" dirty="0" smtClean="0"/>
              <a:t>)</a:t>
            </a:r>
            <a:endParaRPr lang="en-US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038021" y="990600"/>
            <a:ext cx="1077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/>
              <a:t>(for</a:t>
            </a:r>
          </a:p>
          <a:p>
            <a:pPr algn="ctr"/>
            <a:r>
              <a:rPr lang="en-US" sz="1600" i="1" dirty="0" smtClean="0"/>
              <a:t>emissions</a:t>
            </a:r>
          </a:p>
          <a:p>
            <a:pPr algn="ctr"/>
            <a:r>
              <a:rPr lang="en-US" sz="1600" i="1" dirty="0" smtClean="0"/>
              <a:t>Reduction)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332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973" r="1738" b="272"/>
          <a:stretch/>
        </p:blipFill>
        <p:spPr bwMode="auto">
          <a:xfrm>
            <a:off x="228600" y="4675548"/>
            <a:ext cx="7697560" cy="218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915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“Upstream” versus “Downstream”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29"/>
          <a:stretch/>
        </p:blipFill>
        <p:spPr bwMode="auto">
          <a:xfrm>
            <a:off x="225552" y="1841298"/>
            <a:ext cx="7833746" cy="242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219105" y="1588269"/>
            <a:ext cx="2217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High</a:t>
            </a:r>
            <a:r>
              <a:rPr lang="en-US" sz="1400" dirty="0" smtClean="0">
                <a:solidFill>
                  <a:srgbClr val="FF0000"/>
                </a:solidFill>
              </a:rPr>
              <a:t> CO</a:t>
            </a:r>
            <a:r>
              <a:rPr 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en-US" sz="1400" dirty="0" smtClean="0">
                <a:solidFill>
                  <a:srgbClr val="FF0000"/>
                </a:solidFill>
              </a:rPr>
              <a:t> and CO</a:t>
            </a:r>
            <a:r>
              <a:rPr 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en-US" sz="1400" dirty="0" smtClean="0">
                <a:solidFill>
                  <a:srgbClr val="FF0000"/>
                </a:solidFill>
              </a:rPr>
              <a:t> Emissions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Lower</a:t>
            </a:r>
            <a:r>
              <a:rPr lang="en-US" sz="1400" dirty="0" smtClean="0">
                <a:solidFill>
                  <a:srgbClr val="FF0000"/>
                </a:solidFill>
              </a:rPr>
              <a:t> alkalinity</a:t>
            </a:r>
          </a:p>
          <a:p>
            <a:r>
              <a:rPr lang="en-US" sz="1400" i="1" dirty="0" smtClean="0">
                <a:solidFill>
                  <a:srgbClr val="FF0000"/>
                </a:solidFill>
              </a:rPr>
              <a:t>No treatment benefit</a:t>
            </a:r>
            <a:endParaRPr lang="en-US" sz="1400" i="1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438340" y="2691538"/>
            <a:ext cx="1012687" cy="362711"/>
          </a:xfrm>
          <a:prstGeom prst="rightArrow">
            <a:avLst/>
          </a:prstGeom>
          <a:solidFill>
            <a:srgbClr val="426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96200" y="3124200"/>
            <a:ext cx="153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alkalinity,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Low CO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237330" y="1737905"/>
            <a:ext cx="724204" cy="724204"/>
            <a:chOff x="6400800" y="4442617"/>
            <a:chExt cx="685800" cy="685800"/>
          </a:xfrm>
        </p:grpSpPr>
        <p:sp>
          <p:nvSpPr>
            <p:cNvPr id="16" name="Oval 15"/>
            <p:cNvSpPr/>
            <p:nvPr/>
          </p:nvSpPr>
          <p:spPr>
            <a:xfrm>
              <a:off x="6400800" y="4442617"/>
              <a:ext cx="685800" cy="68580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77000" y="4586935"/>
              <a:ext cx="536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365974" y="1680602"/>
            <a:ext cx="10431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Add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Alkalinity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441762" y="5347580"/>
            <a:ext cx="639482" cy="229041"/>
          </a:xfrm>
          <a:prstGeom prst="rightArrow">
            <a:avLst/>
          </a:prstGeom>
          <a:solidFill>
            <a:srgbClr val="426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972724" y="5576621"/>
            <a:ext cx="1160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Lower alkalinity,</a:t>
            </a:r>
            <a:r>
              <a:rPr lang="en-US" baseline="-25000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high DIC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77000" y="4648200"/>
            <a:ext cx="93208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00163" y="4961010"/>
            <a:ext cx="18097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6200" y="4001869"/>
            <a:ext cx="10431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Add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Alkalinity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97752" y="4588593"/>
            <a:ext cx="392847" cy="2482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14600" y="4266280"/>
            <a:ext cx="21813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Low </a:t>
            </a:r>
            <a:r>
              <a:rPr lang="en-US" sz="1400" dirty="0" smtClean="0">
                <a:solidFill>
                  <a:srgbClr val="FF0000"/>
                </a:solidFill>
              </a:rPr>
              <a:t>CO</a:t>
            </a:r>
            <a:r>
              <a:rPr 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en-US" sz="1400" dirty="0" smtClean="0">
                <a:solidFill>
                  <a:srgbClr val="FF0000"/>
                </a:solidFill>
              </a:rPr>
              <a:t> and CO</a:t>
            </a:r>
            <a:r>
              <a:rPr lang="en-US" sz="1400" baseline="-25000" dirty="0" smtClean="0">
                <a:solidFill>
                  <a:srgbClr val="FF0000"/>
                </a:solidFill>
              </a:rPr>
              <a:t>2</a:t>
            </a:r>
            <a:r>
              <a:rPr lang="en-US" sz="1400" dirty="0" smtClean="0">
                <a:solidFill>
                  <a:srgbClr val="FF0000"/>
                </a:solidFill>
              </a:rPr>
              <a:t> Emissions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higher</a:t>
            </a:r>
            <a:r>
              <a:rPr lang="en-US" sz="1400" dirty="0" smtClean="0">
                <a:solidFill>
                  <a:srgbClr val="FF0000"/>
                </a:solidFill>
              </a:rPr>
              <a:t> alkalinity</a:t>
            </a:r>
          </a:p>
          <a:p>
            <a:r>
              <a:rPr lang="en-US" sz="1400" i="1" dirty="0" smtClean="0">
                <a:solidFill>
                  <a:srgbClr val="FF0000"/>
                </a:solidFill>
              </a:rPr>
              <a:t>treatment benefit</a:t>
            </a:r>
            <a:endParaRPr lang="en-US" sz="1400" i="1" dirty="0">
              <a:solidFill>
                <a:srgbClr val="FF00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383260" y="4799162"/>
            <a:ext cx="501480" cy="454533"/>
            <a:chOff x="6329968" y="4442617"/>
            <a:chExt cx="756632" cy="685800"/>
          </a:xfrm>
        </p:grpSpPr>
        <p:sp>
          <p:nvSpPr>
            <p:cNvPr id="29" name="Oval 28"/>
            <p:cNvSpPr/>
            <p:nvPr/>
          </p:nvSpPr>
          <p:spPr>
            <a:xfrm>
              <a:off x="6400800" y="4442617"/>
              <a:ext cx="685800" cy="68580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29968" y="4506847"/>
              <a:ext cx="536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106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9" grpId="0" animBg="1"/>
      <p:bldP spid="20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49"/>
          <a:stretch/>
        </p:blipFill>
        <p:spPr bwMode="auto">
          <a:xfrm>
            <a:off x="1219200" y="304800"/>
            <a:ext cx="6705600" cy="125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49" y="1341342"/>
            <a:ext cx="8490902" cy="323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5562600"/>
            <a:ext cx="2035651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SUMO Model for WWTP Process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2492851" y="6096000"/>
            <a:ext cx="1371600" cy="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E:\Proposals\NOAA mCDR 2023\WWTP Alk\Figures\Project Overview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5" r="55806"/>
          <a:stretch/>
        </p:blipFill>
        <p:spPr bwMode="auto">
          <a:xfrm>
            <a:off x="3864451" y="5105400"/>
            <a:ext cx="1248300" cy="168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5334000" y="5997388"/>
            <a:ext cx="1371600" cy="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flipH="1">
            <a:off x="4876799" y="4572000"/>
            <a:ext cx="1833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Estuarine Hydrodynamic-Biogeochemical Model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10082" y="5867400"/>
            <a:ext cx="1624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Estimate </a:t>
            </a:r>
            <a:r>
              <a:rPr lang="en-US" dirty="0" err="1" smtClean="0"/>
              <a:t>mCDR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75025" y="4928775"/>
            <a:ext cx="2126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Estimate</a:t>
            </a:r>
          </a:p>
          <a:p>
            <a:r>
              <a:rPr lang="en-US" dirty="0" smtClean="0"/>
              <a:t>emissions reduction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13029" y="5776881"/>
            <a:ext cx="1223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Discharge</a:t>
            </a:r>
          </a:p>
          <a:p>
            <a:r>
              <a:rPr lang="en-US" dirty="0" smtClean="0"/>
              <a:t>DIC, TA, 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8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61138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SUMO Simulations of Alkalinity Addition</a:t>
            </a:r>
            <a:br>
              <a:rPr lang="en-US" dirty="0" smtClean="0"/>
            </a:b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50360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113"/>
            <a:ext cx="9008991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Estuarine Simulations of Alkalinity Addition</a:t>
            </a:r>
            <a:br>
              <a:rPr lang="en-US" dirty="0" smtClean="0"/>
            </a:br>
            <a:endParaRPr lang="en-US" sz="2000" i="1" dirty="0"/>
          </a:p>
        </p:txBody>
      </p:sp>
      <p:sp>
        <p:nvSpPr>
          <p:cNvPr id="2" name="TextBox 1"/>
          <p:cNvSpPr txBox="1"/>
          <p:nvPr/>
        </p:nvSpPr>
        <p:spPr>
          <a:xfrm rot="16200000">
            <a:off x="-281610" y="3450400"/>
            <a:ext cx="92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UpAdd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443257" y="5473084"/>
            <a:ext cx="1243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66FF"/>
                </a:solidFill>
              </a:rPr>
              <a:t>DownAdd</a:t>
            </a:r>
            <a:endParaRPr lang="en-US" sz="2000" b="1" dirty="0">
              <a:solidFill>
                <a:srgbClr val="0066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-6858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34536" y="4648200"/>
            <a:ext cx="4589391" cy="21336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8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0"/>
            <a:ext cx="9144000" cy="409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Synthesis: Differential Impact of Alkalinity Addition on CO</a:t>
            </a:r>
            <a:r>
              <a:rPr lang="en-US" baseline="-25000" dirty="0" smtClean="0"/>
              <a:t>2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i="1" dirty="0"/>
          </a:p>
        </p:txBody>
      </p:sp>
      <p:sp>
        <p:nvSpPr>
          <p:cNvPr id="2" name="TextBox 1"/>
          <p:cNvSpPr txBox="1"/>
          <p:nvPr/>
        </p:nvSpPr>
        <p:spPr>
          <a:xfrm rot="20141181">
            <a:off x="1786550" y="3224310"/>
            <a:ext cx="219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66FF"/>
                </a:solidFill>
              </a:rPr>
              <a:t>DnAdd</a:t>
            </a:r>
            <a:r>
              <a:rPr lang="en-US" dirty="0" smtClean="0">
                <a:solidFill>
                  <a:srgbClr val="0066FF"/>
                </a:solidFill>
              </a:rPr>
              <a:t> Ocean Uptake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9467978">
            <a:off x="1079531" y="2269862"/>
            <a:ext cx="271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UpAdd</a:t>
            </a:r>
            <a:r>
              <a:rPr lang="en-US" dirty="0" smtClean="0">
                <a:solidFill>
                  <a:srgbClr val="FF0000"/>
                </a:solidFill>
              </a:rPr>
              <a:t> Emission Reduction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80"/>
          <a:stretch/>
        </p:blipFill>
        <p:spPr bwMode="auto">
          <a:xfrm>
            <a:off x="1447801" y="5562600"/>
            <a:ext cx="2888511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34455" y="5562600"/>
            <a:ext cx="2679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carbon sequestration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634455" y="5986462"/>
            <a:ext cx="2833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91424" y="58017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22794" y="5955268"/>
            <a:ext cx="1582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TA Added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39340" y="3993193"/>
            <a:ext cx="1667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>
                <a:solidFill>
                  <a:srgbClr val="FF0000"/>
                </a:solidFill>
              </a:rPr>
              <a:t>Low F</a:t>
            </a:r>
            <a:r>
              <a:rPr lang="en-US" sz="1200" b="1" i="1" baseline="-25000" dirty="0" smtClean="0">
                <a:solidFill>
                  <a:srgbClr val="FF0000"/>
                </a:solidFill>
              </a:rPr>
              <a:t>ocean</a:t>
            </a:r>
            <a:r>
              <a:rPr lang="en-US" sz="1200" b="1" i="1" dirty="0" smtClean="0">
                <a:solidFill>
                  <a:srgbClr val="FF0000"/>
                </a:solidFill>
              </a:rPr>
              <a:t> for upstream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316377">
            <a:off x="5433338" y="2224746"/>
            <a:ext cx="2940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Higher total sequestration for </a:t>
            </a:r>
            <a:r>
              <a:rPr lang="en-US" sz="1400" b="1" i="1" dirty="0" err="1" smtClean="0">
                <a:solidFill>
                  <a:srgbClr val="FF0000"/>
                </a:solidFill>
              </a:rPr>
              <a:t>UpAdd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967" y="1556038"/>
            <a:ext cx="6764993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Two Experiments/Field Trials: </a:t>
            </a:r>
          </a:p>
          <a:p>
            <a:endParaRPr lang="en-US" dirty="0" smtClean="0"/>
          </a:p>
          <a:p>
            <a:pPr marL="342900" indent="-342900">
              <a:buAutoNum type="arabicParenBoth"/>
            </a:pPr>
            <a:r>
              <a:rPr lang="en-US" dirty="0" smtClean="0"/>
              <a:t>Add alkalinity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b="1" i="1" dirty="0" smtClean="0"/>
              <a:t>1 week in Oct-Nov </a:t>
            </a:r>
            <a:r>
              <a:rPr lang="en-US" dirty="0" smtClean="0"/>
              <a:t>2024:</a:t>
            </a:r>
          </a:p>
          <a:p>
            <a:pPr marL="339725" lvl="8"/>
            <a:r>
              <a:rPr lang="en-US" dirty="0"/>
              <a:t>*Assess effluent pH/alkalinity response to planned injections</a:t>
            </a:r>
          </a:p>
          <a:p>
            <a:pPr marL="339725" lvl="8"/>
            <a:r>
              <a:rPr lang="en-US" dirty="0"/>
              <a:t>*Measure estuarine response, CO</a:t>
            </a:r>
            <a:r>
              <a:rPr lang="en-US" baseline="-25000" dirty="0"/>
              <a:t>2</a:t>
            </a:r>
            <a:r>
              <a:rPr lang="en-US" dirty="0"/>
              <a:t> uptake</a:t>
            </a:r>
          </a:p>
          <a:p>
            <a:pPr marL="339725" lvl="8"/>
            <a:r>
              <a:rPr lang="en-US" dirty="0"/>
              <a:t>*Identify issues, refine sampling plan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(2)  Add alkalinity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b="1" i="1" dirty="0" smtClean="0"/>
              <a:t>4-6 weeks </a:t>
            </a:r>
            <a:r>
              <a:rPr lang="en-US" dirty="0" smtClean="0"/>
              <a:t>in summer 2025:</a:t>
            </a:r>
          </a:p>
          <a:p>
            <a:pPr lvl="1"/>
            <a:r>
              <a:rPr lang="en-US" dirty="0" smtClean="0"/>
              <a:t>*Longer-term field trial to simulate real application of technology</a:t>
            </a:r>
          </a:p>
          <a:p>
            <a:pPr lvl="1"/>
            <a:r>
              <a:rPr lang="en-US" dirty="0" smtClean="0"/>
              <a:t>*Measure estuarine response, CO</a:t>
            </a:r>
            <a:r>
              <a:rPr lang="en-US" baseline="-25000" dirty="0" smtClean="0"/>
              <a:t>2</a:t>
            </a:r>
            <a:r>
              <a:rPr lang="en-US" dirty="0" smtClean="0"/>
              <a:t> uptake, oyster tissue</a:t>
            </a:r>
          </a:p>
          <a:p>
            <a:pPr lvl="1"/>
            <a:r>
              <a:rPr lang="en-US" dirty="0" smtClean="0"/>
              <a:t>*Approach operational process for alkalinity addition</a:t>
            </a:r>
          </a:p>
          <a:p>
            <a:pPr marL="342900" indent="-342900">
              <a:buAutoNum type="arabicParenBoth"/>
            </a:pPr>
            <a:endParaRPr lang="en-US" baseline="-25000" dirty="0"/>
          </a:p>
        </p:txBody>
      </p:sp>
      <p:pic>
        <p:nvPicPr>
          <p:cNvPr id="1026" name="Picture 2" descr="E:\Projects\NOAA mCDR WWTP 2023\Field and Experiment Planning\VIP Layout\October 23 2023 Pictures Site visit\final effluent tu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24747" y="1822962"/>
            <a:ext cx="3118036" cy="17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rojects\NOAA mCDR WWTP 2023\Field and Experiment Planning\VIP Layout\October 23 2023 Pictures Site visit\buoy_lookingat VI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19" y="4393711"/>
            <a:ext cx="2464290" cy="246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22351" y="4368147"/>
            <a:ext cx="208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Elizabeth River with </a:t>
            </a:r>
          </a:p>
          <a:p>
            <a:pPr algn="ctr"/>
            <a:r>
              <a:rPr lang="en-US" dirty="0" smtClean="0"/>
              <a:t>VIP in background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89747" y="762000"/>
            <a:ext cx="2188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VIP Effluent Sampling</a:t>
            </a:r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Field Trials: 2024 and 2025</a:t>
            </a:r>
            <a:br>
              <a:rPr lang="en-US" dirty="0" smtClean="0"/>
            </a:br>
            <a:endParaRPr lang="en-US" sz="2000" i="1" dirty="0"/>
          </a:p>
        </p:txBody>
      </p:sp>
      <p:pic>
        <p:nvPicPr>
          <p:cNvPr id="8" name="Picture 7" descr="E:\Projects\NOAA mCDR WWTP 2023\Pictures\Oct 2024ER4.jpeg">
            <a:extLst>
              <a:ext uri="{FF2B5EF4-FFF2-40B4-BE49-F238E27FC236}">
                <a16:creationId xmlns="" xmlns:a16="http://schemas.microsoft.com/office/drawing/2014/main" id="{D7221463-661C-B185-3AD8-78192D119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93060" y="5068844"/>
            <a:ext cx="2283940" cy="171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96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2024 Trial at VIP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6E437D-81FD-D1B6-D3E5-187FA791DD1B}"/>
              </a:ext>
            </a:extLst>
          </p:cNvPr>
          <p:cNvSpPr txBox="1"/>
          <p:nvPr/>
        </p:nvSpPr>
        <p:spPr>
          <a:xfrm>
            <a:off x="228600" y="1371600"/>
            <a:ext cx="61259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Timeline: Oct 28 – Nov 2,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Downstream Addition: Oct 28 – Oct 30,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Upstream Addition: Oct 31 – Nov 2,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Lime Slurry Usage: ~ 4800 gallon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Dosage Rate (downstream)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35-60 gallons/hour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hours a day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Dosage Rate (upstream)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80-200 gallons/hour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hours a day</a:t>
            </a:r>
          </a:p>
        </p:txBody>
      </p:sp>
      <p:pic>
        <p:nvPicPr>
          <p:cNvPr id="8" name="Picture 7" descr="E:\Projects\NOAA mCDR WWTP 2023\Pictures\Plume at injection.jpg">
            <a:extLst>
              <a:ext uri="{FF2B5EF4-FFF2-40B4-BE49-F238E27FC236}">
                <a16:creationId xmlns="" xmlns:a16="http://schemas.microsoft.com/office/drawing/2014/main" id="{7F0BFD09-D544-A23B-4051-00188A2CD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45465"/>
            <a:ext cx="4501708" cy="337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80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86375"/>
            <a:ext cx="80295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31" y="304800"/>
            <a:ext cx="80867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:\Projects\NOAA mCDR WWTP 2023\Presentations\MACAN 2025\unname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5" b="13179"/>
          <a:stretch/>
        </p:blipFill>
        <p:spPr bwMode="auto">
          <a:xfrm>
            <a:off x="5257800" y="1781173"/>
            <a:ext cx="35052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3352800"/>
            <a:ext cx="3767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In Trial 1, we used and “off-the-shelf”</a:t>
            </a:r>
          </a:p>
          <a:p>
            <a:r>
              <a:rPr lang="en-US" b="1" i="1" dirty="0" smtClean="0"/>
              <a:t>Alkalinity source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645878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3EEC596E-8F57-0F6C-ECD2-23F6AD195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890149"/>
              </p:ext>
            </p:extLst>
          </p:nvPr>
        </p:nvGraphicFramePr>
        <p:xfrm>
          <a:off x="990600" y="733384"/>
          <a:ext cx="7162800" cy="5285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F9E30BA-70BF-ADDA-82D4-982BDD4E90E9}"/>
              </a:ext>
            </a:extLst>
          </p:cNvPr>
          <p:cNvSpPr txBox="1"/>
          <p:nvPr/>
        </p:nvSpPr>
        <p:spPr>
          <a:xfrm>
            <a:off x="990600" y="25498"/>
            <a:ext cx="876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Pre-Experiment Laboratory Testing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515412" y="5943600"/>
            <a:ext cx="457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Closed-system experiment with VIP effluent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 different sources of alkalinity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26177" y="379437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Quicklime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8275" y="429222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MgO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66816" y="4813952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Mg(OH)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endParaRPr lang="en-US" baseline="-25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98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engine&#10;&#10;Description automatically generated">
            <a:extLst>
              <a:ext uri="{FF2B5EF4-FFF2-40B4-BE49-F238E27FC236}">
                <a16:creationId xmlns="" xmlns:a16="http://schemas.microsoft.com/office/drawing/2014/main" id="{AA2E329F-9658-62A4-6363-B1E093D57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890756" y="1085869"/>
            <a:ext cx="6282848" cy="4712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F9E30BA-70BF-ADDA-82D4-982BDD4E90E9}"/>
              </a:ext>
            </a:extLst>
          </p:cNvPr>
          <p:cNvSpPr txBox="1"/>
          <p:nvPr/>
        </p:nvSpPr>
        <p:spPr>
          <a:xfrm>
            <a:off x="76200" y="0"/>
            <a:ext cx="9190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Pre-Experiment: Flow </a:t>
            </a:r>
            <a:r>
              <a:rPr lang="en-US" sz="3600" dirty="0"/>
              <a:t>Reactor 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44D9F8-464A-C495-8A2E-6F20B5DF57B1}"/>
              </a:ext>
            </a:extLst>
          </p:cNvPr>
          <p:cNvSpPr txBox="1"/>
          <p:nvPr/>
        </p:nvSpPr>
        <p:spPr>
          <a:xfrm rot="16200000">
            <a:off x="7875238" y="1976642"/>
            <a:ext cx="1281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 probe</a:t>
            </a:r>
          </a:p>
          <a:p>
            <a:pPr algn="ctr"/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-76200" y="604766"/>
            <a:ext cx="9344981" cy="2214634"/>
            <a:chOff x="2770818" y="787616"/>
            <a:chExt cx="9344981" cy="2214634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5A6DBF5A-2ADB-522B-1F8B-7CD74C24DBA0}"/>
                </a:ext>
              </a:extLst>
            </p:cNvPr>
            <p:cNvSpPr/>
            <p:nvPr/>
          </p:nvSpPr>
          <p:spPr>
            <a:xfrm>
              <a:off x="3163689" y="1463452"/>
              <a:ext cx="8483517" cy="122214"/>
            </a:xfrm>
            <a:prstGeom prst="rect">
              <a:avLst/>
            </a:prstGeom>
            <a:solidFill>
              <a:srgbClr val="F8D73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DE155AE-5F3C-B46A-D04C-8F592DCDB4C6}"/>
                </a:ext>
              </a:extLst>
            </p:cNvPr>
            <p:cNvSpPr txBox="1"/>
            <p:nvPr/>
          </p:nvSpPr>
          <p:spPr>
            <a:xfrm>
              <a:off x="2770818" y="1981200"/>
              <a:ext cx="1039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Influent</a:t>
              </a:r>
            </a:p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ACD1E4C-A2B0-E149-6232-6FB105C98F6E}"/>
                </a:ext>
              </a:extLst>
            </p:cNvPr>
            <p:cNvSpPr txBox="1"/>
            <p:nvPr/>
          </p:nvSpPr>
          <p:spPr>
            <a:xfrm>
              <a:off x="5396258" y="787616"/>
              <a:ext cx="12815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Lime Addition</a:t>
              </a:r>
            </a:p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5F5A0B16-8BC0-03A2-B783-7678F8A1444B}"/>
                </a:ext>
              </a:extLst>
            </p:cNvPr>
            <p:cNvSpPr txBox="1"/>
            <p:nvPr/>
          </p:nvSpPr>
          <p:spPr>
            <a:xfrm>
              <a:off x="8230589" y="836455"/>
              <a:ext cx="12815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Bisulfite Addition</a:t>
              </a:r>
            </a:p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8224F807-555E-5D4F-A3E6-59E554F623D7}"/>
                </a:ext>
              </a:extLst>
            </p:cNvPr>
            <p:cNvSpPr txBox="1"/>
            <p:nvPr/>
          </p:nvSpPr>
          <p:spPr>
            <a:xfrm rot="16200000">
              <a:off x="11273043" y="2159493"/>
              <a:ext cx="1039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Effluent</a:t>
              </a:r>
            </a:p>
            <a:p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F0F82320-75F5-CFF0-8553-A40F28783E75}"/>
                </a:ext>
              </a:extLst>
            </p:cNvPr>
            <p:cNvSpPr/>
            <p:nvPr/>
          </p:nvSpPr>
          <p:spPr>
            <a:xfrm>
              <a:off x="3053043" y="1636626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BDE8C09F-9318-0CF5-4BC1-498A6004BB8C}"/>
                </a:ext>
              </a:extLst>
            </p:cNvPr>
            <p:cNvSpPr/>
            <p:nvPr/>
          </p:nvSpPr>
          <p:spPr>
            <a:xfrm>
              <a:off x="5865942" y="1645901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D22899FA-8F88-61F3-738B-BDC13237177D}"/>
                </a:ext>
              </a:extLst>
            </p:cNvPr>
            <p:cNvSpPr/>
            <p:nvPr/>
          </p:nvSpPr>
          <p:spPr>
            <a:xfrm>
              <a:off x="8637518" y="1636626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A8A5F7D-DE6C-52F3-0E17-2615BBFD77F0}"/>
                </a:ext>
              </a:extLst>
            </p:cNvPr>
            <p:cNvSpPr/>
            <p:nvPr/>
          </p:nvSpPr>
          <p:spPr>
            <a:xfrm>
              <a:off x="11092453" y="1624739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5E14039E-7AC9-633C-8057-81A410195FEA}"/>
                </a:ext>
              </a:extLst>
            </p:cNvPr>
            <p:cNvSpPr/>
            <p:nvPr/>
          </p:nvSpPr>
          <p:spPr>
            <a:xfrm>
              <a:off x="11505473" y="1636626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="" xmlns:a16="http://schemas.microsoft.com/office/drawing/2014/main" id="{C1C1137F-006D-53B7-31E7-1CB0C4FA2B3C}"/>
                </a:ext>
              </a:extLst>
            </p:cNvPr>
            <p:cNvCxnSpPr>
              <a:cxnSpLocks/>
              <a:stCxn id="18" idx="6"/>
              <a:endCxn id="19" idx="2"/>
            </p:cNvCxnSpPr>
            <p:nvPr/>
          </p:nvCxnSpPr>
          <p:spPr>
            <a:xfrm>
              <a:off x="3336508" y="1805790"/>
              <a:ext cx="2529434" cy="92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479B527A-B005-F660-FB66-5069104BDB46}"/>
                </a:ext>
              </a:extLst>
            </p:cNvPr>
            <p:cNvCxnSpPr>
              <a:cxnSpLocks/>
              <a:stCxn id="19" idx="6"/>
              <a:endCxn id="20" idx="2"/>
            </p:cNvCxnSpPr>
            <p:nvPr/>
          </p:nvCxnSpPr>
          <p:spPr>
            <a:xfrm flipV="1">
              <a:off x="6149407" y="1805790"/>
              <a:ext cx="2488111" cy="92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="" xmlns:a16="http://schemas.microsoft.com/office/drawing/2014/main" id="{0F7F44F9-FFCE-288B-EAB2-DEB6EF89606B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 flipV="1">
              <a:off x="8920983" y="1793903"/>
              <a:ext cx="2171470" cy="1188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44134095-A04E-5440-EAA9-6E5D001EE80A}"/>
                </a:ext>
              </a:extLst>
            </p:cNvPr>
            <p:cNvSpPr txBox="1"/>
            <p:nvPr/>
          </p:nvSpPr>
          <p:spPr>
            <a:xfrm>
              <a:off x="3401184" y="1805790"/>
              <a:ext cx="2531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20.7 ft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310FC7F-EA0C-2F6F-F0AE-695758FB2B56}"/>
                </a:ext>
              </a:extLst>
            </p:cNvPr>
            <p:cNvSpPr txBox="1"/>
            <p:nvPr/>
          </p:nvSpPr>
          <p:spPr>
            <a:xfrm>
              <a:off x="6182583" y="1793903"/>
              <a:ext cx="2531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20.7 ft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8F28C9ED-EE6E-533B-5B4F-2178E877570E}"/>
                </a:ext>
              </a:extLst>
            </p:cNvPr>
            <p:cNvSpPr txBox="1"/>
            <p:nvPr/>
          </p:nvSpPr>
          <p:spPr>
            <a:xfrm>
              <a:off x="8857554" y="1799563"/>
              <a:ext cx="2531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16.7 ft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F66D6A-B3BA-BB9D-0F0E-357F281D97B1}"/>
              </a:ext>
            </a:extLst>
          </p:cNvPr>
          <p:cNvSpPr txBox="1"/>
          <p:nvPr/>
        </p:nvSpPr>
        <p:spPr>
          <a:xfrm>
            <a:off x="3841742" y="3200400"/>
            <a:ext cx="612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Influent Flow Rate: 4.3 L/min with 1’’ tube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="" xmlns:a16="http://schemas.microsoft.com/office/drawing/2014/main" id="{27DA39F6-7796-FDA9-2626-D19A3B6C2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118047"/>
              </p:ext>
            </p:extLst>
          </p:nvPr>
        </p:nvGraphicFramePr>
        <p:xfrm>
          <a:off x="3276600" y="3610625"/>
          <a:ext cx="5418666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="" xmlns:a16="http://schemas.microsoft.com/office/drawing/2014/main" val="3889435475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310371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Distance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Design HRT (seconds)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3936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Influent to Lime Addition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2204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Lime Addition to Bisulfite Addition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0717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Bisulfite Addition to Effluent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36.4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8889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126.4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4899921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C002296-E99E-9525-8084-C10D71322F7E}"/>
              </a:ext>
            </a:extLst>
          </p:cNvPr>
          <p:cNvSpPr txBox="1"/>
          <p:nvPr/>
        </p:nvSpPr>
        <p:spPr>
          <a:xfrm>
            <a:off x="3640574" y="6003305"/>
            <a:ext cx="612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*Influent = 30-minute contact tank sample point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DBFD7ED-1829-8248-1235-330644518634}"/>
              </a:ext>
            </a:extLst>
          </p:cNvPr>
          <p:cNvSpPr txBox="1"/>
          <p:nvPr/>
        </p:nvSpPr>
        <p:spPr>
          <a:xfrm>
            <a:off x="31071" y="5878742"/>
            <a:ext cx="2768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1’’ tubing wrapped around PVC Pipe with static mixers after addition points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120952" y="2078964"/>
            <a:ext cx="2038952" cy="3839545"/>
            <a:chOff x="156482" y="1429894"/>
            <a:chExt cx="2038952" cy="383954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F2CB44A1-3B30-EB1A-B776-8CDA58DC3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42" t="15411" r="7948" b="12532"/>
            <a:stretch/>
          </p:blipFill>
          <p:spPr>
            <a:xfrm rot="5400000">
              <a:off x="-850114" y="2436490"/>
              <a:ext cx="3839545" cy="1826353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17773AF9-D30A-598D-6D21-C3BB1ADB3B52}"/>
                </a:ext>
              </a:extLst>
            </p:cNvPr>
            <p:cNvSpPr/>
            <p:nvPr/>
          </p:nvSpPr>
          <p:spPr>
            <a:xfrm>
              <a:off x="156482" y="4796278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8CB9E294-E638-DBBB-7479-1921A8050E04}"/>
                </a:ext>
              </a:extLst>
            </p:cNvPr>
            <p:cNvSpPr/>
            <p:nvPr/>
          </p:nvSpPr>
          <p:spPr>
            <a:xfrm>
              <a:off x="1911969" y="1854074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97588D57-9E57-F000-1CEB-2BDF79AF9205}"/>
                </a:ext>
              </a:extLst>
            </p:cNvPr>
            <p:cNvSpPr/>
            <p:nvPr/>
          </p:nvSpPr>
          <p:spPr>
            <a:xfrm>
              <a:off x="1557637" y="1854074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33A387EA-7CD4-93D6-2900-F1BB22648F48}"/>
                </a:ext>
              </a:extLst>
            </p:cNvPr>
            <p:cNvSpPr/>
            <p:nvPr/>
          </p:nvSpPr>
          <p:spPr>
            <a:xfrm>
              <a:off x="1421571" y="2669415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210E6FA0-5FD9-FE53-6BE9-563BC20C949D}"/>
                </a:ext>
              </a:extLst>
            </p:cNvPr>
            <p:cNvSpPr/>
            <p:nvPr/>
          </p:nvSpPr>
          <p:spPr>
            <a:xfrm>
              <a:off x="1421571" y="3800263"/>
              <a:ext cx="283465" cy="33832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A8B82C82-48AE-BCCE-82F7-E3CCCC5F40EA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1699370" y="1712933"/>
              <a:ext cx="0" cy="1411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="" xmlns:a16="http://schemas.microsoft.com/office/drawing/2014/main" id="{AB1B60DF-400B-3BBB-B3F3-92BF673E3D2D}"/>
                </a:ext>
              </a:extLst>
            </p:cNvPr>
            <p:cNvSpPr/>
            <p:nvPr/>
          </p:nvSpPr>
          <p:spPr>
            <a:xfrm>
              <a:off x="1652730" y="1633674"/>
              <a:ext cx="93281" cy="1012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2FB7AF62-4217-3AF1-0E39-7FC7EE0B5EF8}"/>
                </a:ext>
              </a:extLst>
            </p:cNvPr>
            <p:cNvSpPr/>
            <p:nvPr/>
          </p:nvSpPr>
          <p:spPr>
            <a:xfrm rot="1662623">
              <a:off x="1276225" y="1519112"/>
              <a:ext cx="418859" cy="7106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8" name="Picture 2" descr="https://media.licdn.com/dms/image/v2/C5603AQG63r9BeK8sTQ/profile-displayphoto-shrink_200_200/profile-displayphoto-shrink_200_200/0/1622139988377?e=2147483647&amp;v=beta&amp;t=9Nvs-TOKf_BkWh9XFUl8U0k7QPh4_z0Lpaqn9SD_6h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351" y="61352"/>
            <a:ext cx="1148167" cy="114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engine&#10;&#10;Description automatically generated">
            <a:extLst>
              <a:ext uri="{FF2B5EF4-FFF2-40B4-BE49-F238E27FC236}">
                <a16:creationId xmlns="" xmlns:a16="http://schemas.microsoft.com/office/drawing/2014/main" id="{AA2E329F-9658-62A4-6363-B1E093D57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85356" y="1058573"/>
            <a:ext cx="6282848" cy="471213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5570258" cy="367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612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Projects\NOAA mCDR WWTP 2023\Pictures\Plume at injection.jpg">
            <a:extLst>
              <a:ext uri="{FF2B5EF4-FFF2-40B4-BE49-F238E27FC236}">
                <a16:creationId xmlns="" xmlns:a16="http://schemas.microsoft.com/office/drawing/2014/main" id="{7F0BFD09-D544-A23B-4051-00188A2CD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4669"/>
            <a:ext cx="3511108" cy="263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Projects\NOAA mCDR WWTP 2023\Pictures\Sensors.jpg">
            <a:extLst>
              <a:ext uri="{FF2B5EF4-FFF2-40B4-BE49-F238E27FC236}">
                <a16:creationId xmlns="" xmlns:a16="http://schemas.microsoft.com/office/drawing/2014/main" id="{17BE9BBD-FD7A-73E1-F89A-B969CDAE2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795" y="3352800"/>
            <a:ext cx="349365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Projects\NOAA mCDR WWTP 2023\Data\Oct2024_Trial_Estuary\Outfall Chemistry\VIP-HRSD-1.0_effluent_2%=20,000 pp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 r="21243" b="9426"/>
          <a:stretch/>
        </p:blipFill>
        <p:spPr bwMode="auto">
          <a:xfrm>
            <a:off x="0" y="152400"/>
            <a:ext cx="5321595" cy="656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Projects\NOAA mCDR WWTP 2023\Data\Oct2024_Trial_Estuary\Outfall Chemistry\VIP-HRSD-1.0_effluent_2%=20,000 pp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9" t="2202" r="2019" b="83013"/>
          <a:stretch/>
        </p:blipFill>
        <p:spPr bwMode="auto">
          <a:xfrm>
            <a:off x="3352800" y="2753409"/>
            <a:ext cx="723044" cy="54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92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rojects\NOAA mCDR WWTP 2023\Presentations\HRSD Series 2025\mCDR_samplingm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044642" cy="698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7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="" xmlns:a16="http://schemas.microsoft.com/office/drawing/2014/main" id="{4BD267C3-C53B-D3FD-EC01-AF750AB2A9CD}"/>
              </a:ext>
            </a:extLst>
          </p:cNvPr>
          <p:cNvSpPr txBox="1">
            <a:spLocks/>
          </p:cNvSpPr>
          <p:nvPr/>
        </p:nvSpPr>
        <p:spPr>
          <a:xfrm>
            <a:off x="108335" y="617716"/>
            <a:ext cx="5900373" cy="4488087"/>
          </a:xfrm>
          <a:prstGeom prst="rect">
            <a:avLst/>
          </a:prstGeom>
          <a:noFill/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ln>
                  <a:noFill/>
                </a:ln>
                <a:solidFill>
                  <a:schemeClr val="tx1"/>
                </a:solidFill>
                <a:effectLst/>
                <a:latin typeface="DM Sans 14pt Medium" pitchFamily="2" charset="77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ln>
                  <a:noFill/>
                </a:ln>
                <a:solidFill>
                  <a:schemeClr val="tx1"/>
                </a:solidFill>
                <a:effectLst/>
                <a:latin typeface="DM Sans 14pt Medium" pitchFamily="2" charset="77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ln>
                  <a:noFill/>
                </a:ln>
                <a:solidFill>
                  <a:schemeClr val="tx1"/>
                </a:solidFill>
                <a:effectLst/>
                <a:latin typeface="DM Sans 14pt Medium" pitchFamily="2" charset="77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ln>
                  <a:noFill/>
                </a:ln>
                <a:solidFill>
                  <a:schemeClr val="tx1"/>
                </a:solidFill>
                <a:effectLst/>
                <a:latin typeface="DM Sans 14pt Medium" pitchFamily="2" charset="77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400" b="0" i="0" kern="1200">
                <a:ln>
                  <a:noFill/>
                </a:ln>
                <a:solidFill>
                  <a:schemeClr val="tx1"/>
                </a:solidFill>
                <a:effectLst/>
                <a:latin typeface="DM Sans 14pt Medium" pitchFamily="2" charset="77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Estuary</a:t>
            </a:r>
          </a:p>
          <a:p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Underway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DIC, TA, pH (high and low tide)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CTD, oxygen, turbidity,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fluoresence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Chl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-a, TSS, nutrients, metals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WWTP Outfall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DIC, TA,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pH,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(hourly-daily-weekly)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pH,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turbidity</a:t>
            </a:r>
            <a:endParaRPr lang="en-US" sz="18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pH, metals</a:t>
            </a:r>
          </a:p>
          <a:p>
            <a:pPr marL="0" indent="0">
              <a:buFont typeface="Arial"/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3" descr="E:\Projects\NOAA mCDR WWTP 2023\Pictures\buoy.jpg">
            <a:extLst>
              <a:ext uri="{FF2B5EF4-FFF2-40B4-BE49-F238E27FC236}">
                <a16:creationId xmlns="" xmlns:a16="http://schemas.microsoft.com/office/drawing/2014/main" id="{C979106C-0F62-5365-303C-375762D2D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0781" y="4142995"/>
            <a:ext cx="1815477" cy="242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Projects\NOAA mCDR WWTP 2023\Pictures\Sensors.jpg">
            <a:extLst>
              <a:ext uri="{FF2B5EF4-FFF2-40B4-BE49-F238E27FC236}">
                <a16:creationId xmlns="" xmlns:a16="http://schemas.microsoft.com/office/drawing/2014/main" id="{17BE9BBD-FD7A-73E1-F89A-B969CDAE2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" y="4191000"/>
            <a:ext cx="3134723" cy="232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Projects\NOAA mCDR WWTP 2023\Pictures\Oct 2024ER4.jpeg">
            <a:extLst>
              <a:ext uri="{FF2B5EF4-FFF2-40B4-BE49-F238E27FC236}">
                <a16:creationId xmlns="" xmlns:a16="http://schemas.microsoft.com/office/drawing/2014/main" id="{D7221463-661C-B185-3AD8-78192D119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454674" y="914400"/>
            <a:ext cx="3655540" cy="274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Projects\NOAA mCDR WWTP 2023\Pictures\Sensors Oct 2024.jpg">
            <a:extLst>
              <a:ext uri="{FF2B5EF4-FFF2-40B4-BE49-F238E27FC236}">
                <a16:creationId xmlns="" xmlns:a16="http://schemas.microsoft.com/office/drawing/2014/main" id="{97B437F0-1E4E-69FF-1BB4-4D7FCAB86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7" t="11718" b="8388"/>
          <a:stretch/>
        </p:blipFill>
        <p:spPr bwMode="auto">
          <a:xfrm rot="10800000" flipH="1" flipV="1">
            <a:off x="3188416" y="4117637"/>
            <a:ext cx="1829830" cy="247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E:\Projects\NOAA mCDR WWTP 2023\Pictures\Team at FNE site.jpg">
            <a:extLst>
              <a:ext uri="{FF2B5EF4-FFF2-40B4-BE49-F238E27FC236}">
                <a16:creationId xmlns="" xmlns:a16="http://schemas.microsoft.com/office/drawing/2014/main" id="{81A762EC-98E2-C557-807F-4BEE3F992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7"/>
          <a:stretch/>
        </p:blipFill>
        <p:spPr bwMode="auto">
          <a:xfrm>
            <a:off x="6907354" y="3780822"/>
            <a:ext cx="2202860" cy="280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1A51874A-1422-AC49-6E5B-911F28BC31EF}"/>
              </a:ext>
            </a:extLst>
          </p:cNvPr>
          <p:cNvSpPr txBox="1">
            <a:spLocks/>
          </p:cNvSpPr>
          <p:nvPr/>
        </p:nvSpPr>
        <p:spPr>
          <a:xfrm>
            <a:off x="-1219200" y="0"/>
            <a:ext cx="11595272" cy="1278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Measurement, Reporting, and Verification (MRV)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62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/>
          <a:stretch>
            <a:fillRect/>
          </a:stretch>
        </p:blipFill>
        <p:spPr bwMode="auto">
          <a:xfrm>
            <a:off x="914400" y="718565"/>
            <a:ext cx="7315200" cy="6063235"/>
          </a:xfrm>
          <a:prstGeom prst="rect">
            <a:avLst/>
          </a:prstGeom>
          <a:noFill/>
        </p:spPr>
      </p:pic>
      <p:cxnSp>
        <p:nvCxnSpPr>
          <p:cNvPr id="2" name="Straight Arrow Connector 1"/>
          <p:cNvCxnSpPr/>
          <p:nvPr/>
        </p:nvCxnSpPr>
        <p:spPr>
          <a:xfrm flipH="1">
            <a:off x="3505200" y="4376165"/>
            <a:ext cx="1" cy="5802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6477000" y="1632965"/>
            <a:ext cx="1" cy="58029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52400" y="-42603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Fall 2024 Trial Effluent and Estuary 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18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D7AB2D7-576B-D20B-92ED-8D77FD744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1" y="1387180"/>
            <a:ext cx="8918669" cy="547082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31592FA2-1A6C-CD6F-661D-45DD28DB8BB9}"/>
              </a:ext>
            </a:extLst>
          </p:cNvPr>
          <p:cNvCxnSpPr>
            <a:cxnSpLocks/>
          </p:cNvCxnSpPr>
          <p:nvPr/>
        </p:nvCxnSpPr>
        <p:spPr>
          <a:xfrm>
            <a:off x="2341630" y="1539895"/>
            <a:ext cx="0" cy="49534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CEDBF496-E0F0-C3FD-27C9-F34053473EEC}"/>
              </a:ext>
            </a:extLst>
          </p:cNvPr>
          <p:cNvCxnSpPr>
            <a:cxnSpLocks/>
          </p:cNvCxnSpPr>
          <p:nvPr/>
        </p:nvCxnSpPr>
        <p:spPr>
          <a:xfrm>
            <a:off x="6735051" y="1539895"/>
            <a:ext cx="0" cy="49534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E:\Projects\NOAA mCDR WWTP 2023\Pictures\buoy.jpg">
            <a:extLst>
              <a:ext uri="{FF2B5EF4-FFF2-40B4-BE49-F238E27FC236}">
                <a16:creationId xmlns="" xmlns:a16="http://schemas.microsoft.com/office/drawing/2014/main" id="{C979106C-0F62-5365-303C-375762D2D9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02"/>
          <a:stretch/>
        </p:blipFill>
        <p:spPr bwMode="auto">
          <a:xfrm flipH="1">
            <a:off x="7391400" y="255657"/>
            <a:ext cx="1281877" cy="111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Projects\NOAA mCDR WWTP 2023\Pictures\Sensors Oct 2024.jpg">
            <a:extLst>
              <a:ext uri="{FF2B5EF4-FFF2-40B4-BE49-F238E27FC236}">
                <a16:creationId xmlns="" xmlns:a16="http://schemas.microsoft.com/office/drawing/2014/main" id="{97B437F0-1E4E-69FF-1BB4-4D7FCAB86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7" t="11718" b="8388"/>
          <a:stretch/>
        </p:blipFill>
        <p:spPr bwMode="auto">
          <a:xfrm rot="5400000" flipH="1" flipV="1">
            <a:off x="616179" y="-188715"/>
            <a:ext cx="1341617" cy="18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2400" y="-42603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Fall 2024 Trial </a:t>
            </a:r>
          </a:p>
          <a:p>
            <a:r>
              <a:rPr lang="en-US" dirty="0" smtClean="0"/>
              <a:t>Estuary </a:t>
            </a:r>
            <a:r>
              <a:rPr lang="en-US" dirty="0" smtClean="0"/>
              <a:t>Conditions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08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CF374F9-812B-2896-41AB-A09A8D936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0" y="1295400"/>
            <a:ext cx="8777378" cy="491048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52400" y="152400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Fall 2024 Trial Estuary DIC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978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9F56C07-8B2E-5C77-180E-A7FD319F2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1" y="1524000"/>
            <a:ext cx="8645517" cy="483194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52400" y="92691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Fall 2024 Trial Estuary 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4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rojects\NOAA mCDR WWTP 2023\Presentations\James Flo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1752600"/>
            <a:ext cx="10210800" cy="480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D7AB2D7-576B-D20B-92ED-8D77FD744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5715000" y="1385530"/>
            <a:ext cx="3367582" cy="206571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2400" y="92691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Messy Estuary Part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900021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632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7"/>
          <a:stretch/>
        </p:blipFill>
        <p:spPr bwMode="auto">
          <a:xfrm>
            <a:off x="76200" y="4357051"/>
            <a:ext cx="4431954" cy="196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52400" y="-76200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Messy Estuary Part 2</a:t>
            </a:r>
            <a:endParaRPr lang="en-US" dirty="0"/>
          </a:p>
        </p:txBody>
      </p:sp>
      <p:sp>
        <p:nvSpPr>
          <p:cNvPr id="3" name="AutoShape 2" descr="https://www.researchgate.net/publication/330399609/figure/fig2/AS:11431281239731794@1714445419832/Relationship-between-alkalinity-Alkinorganic-mmol-kg-and-salinity-black-line_W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6" name="Picture 4" descr="https://www.researchgate.net/publication/330399609/figure/fig2/AS:11431281239731794@1714445419832/Relationship-between-alkalinity-Alkinorganic-mmol-kg-and-salinity-black-lin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85800"/>
            <a:ext cx="3784598" cy="361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189" y="1600200"/>
            <a:ext cx="1753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Evans et al. 2019</a:t>
            </a:r>
            <a:endParaRPr lang="en-US" dirty="0"/>
          </a:p>
        </p:txBody>
      </p:sp>
      <p:pic>
        <p:nvPicPr>
          <p:cNvPr id="1026" name="Picture 2" descr="E:\Projects\NOAA mCDR WWTP 2023\Presentations\HRSD Series 2025\TA-Salinity relationship of different branch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850" y="636510"/>
            <a:ext cx="5097215" cy="33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23210" r="14583" b="13580"/>
          <a:stretch/>
        </p:blipFill>
        <p:spPr bwMode="auto">
          <a:xfrm>
            <a:off x="4530525" y="4048291"/>
            <a:ext cx="426214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781800" y="5578032"/>
            <a:ext cx="0" cy="9964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781800" y="6553200"/>
            <a:ext cx="53340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715000" y="5208700"/>
            <a:ext cx="609600" cy="52756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748182" y="5396284"/>
            <a:ext cx="719418" cy="76199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6248400" y="4288466"/>
            <a:ext cx="223057" cy="920235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752600" y="5362091"/>
            <a:ext cx="1371600" cy="2159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695361" y="4975744"/>
            <a:ext cx="1410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Elizabeth River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2" y="838200"/>
            <a:ext cx="8764617" cy="4000500"/>
          </a:xfrm>
          <a:prstGeom prst="rect">
            <a:avLst/>
          </a:prstGeom>
        </p:spPr>
      </p:pic>
      <p:pic>
        <p:nvPicPr>
          <p:cNvPr id="3" name="Picture 4" descr="E:\Projects\NOAA mCDR WWTP 2023\Pictures\oysters.jpg">
            <a:extLst>
              <a:ext uri="{FF2B5EF4-FFF2-40B4-BE49-F238E27FC236}">
                <a16:creationId xmlns="" xmlns:a16="http://schemas.microsoft.com/office/drawing/2014/main" id="{227CD20C-16C4-9488-DF00-3F00E90B5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8" b="19281"/>
          <a:stretch/>
        </p:blipFill>
        <p:spPr bwMode="auto">
          <a:xfrm>
            <a:off x="3115859" y="4967976"/>
            <a:ext cx="2944021" cy="161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2400" y="92691"/>
            <a:ext cx="8991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Biological Monitoring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B57DCD-6F8B-203A-34CC-278011577596}"/>
              </a:ext>
            </a:extLst>
          </p:cNvPr>
          <p:cNvSpPr txBox="1">
            <a:spLocks/>
          </p:cNvSpPr>
          <p:nvPr/>
        </p:nvSpPr>
        <p:spPr>
          <a:xfrm>
            <a:off x="348026" y="644526"/>
            <a:ext cx="7957774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C45F306-66D5-2F1F-F54C-FEA7D68987D9}"/>
              </a:ext>
            </a:extLst>
          </p:cNvPr>
          <p:cNvSpPr txBox="1">
            <a:spLocks/>
          </p:cNvSpPr>
          <p:nvPr/>
        </p:nvSpPr>
        <p:spPr>
          <a:xfrm>
            <a:off x="346471" y="2227563"/>
            <a:ext cx="7957773" cy="3563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suggests that the net CO</a:t>
            </a:r>
            <a:r>
              <a:rPr lang="en-US" sz="20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effect of OAE can be bigger by reducing emissions during upstream additions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Downstream OAE successfully increased pH, TA, and DIC in effluent, reduced CO</a:t>
            </a:r>
            <a:r>
              <a:rPr lang="en-US" sz="20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Alkalinity and pH increased in estuary during the trial, but some of this likely due to changes not associated with OAE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obvious biological impacts of the trials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Trial planned for 6 weeks in June and July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8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5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F67E454-16F5-B6BD-C053-5845FBA99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07" y="1219200"/>
            <a:ext cx="8763093" cy="491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FCDD448-0DAD-7D83-724B-3AE685289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5863"/>
            <a:ext cx="8733075" cy="49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4210</TotalTime>
  <Words>1069</Words>
  <Application>Microsoft Office PowerPoint</Application>
  <PresentationFormat>On-screen Show (4:3)</PresentationFormat>
  <Paragraphs>196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Why this project?</vt:lpstr>
      <vt:lpstr>PowerPoint Presentation</vt:lpstr>
      <vt:lpstr>The Basics of the Approach</vt:lpstr>
      <vt:lpstr>PowerPoint Presentation</vt:lpstr>
      <vt:lpstr>Wastewater treatment for carbon capture</vt:lpstr>
      <vt:lpstr>Benefits of WWTP as a Vehicle for OAE</vt:lpstr>
      <vt:lpstr>Project Overview</vt:lpstr>
      <vt:lpstr>Two Approaches Process Diagram at VIP</vt:lpstr>
      <vt:lpstr>“Upstream” versus “Downstream”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Fall 2024 Trial at VIP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Testa</dc:creator>
  <cp:lastModifiedBy>Jeremy Testa</cp:lastModifiedBy>
  <cp:revision>44</cp:revision>
  <dcterms:created xsi:type="dcterms:W3CDTF">2023-06-07T13:28:02Z</dcterms:created>
  <dcterms:modified xsi:type="dcterms:W3CDTF">2025-10-30T13:31:47Z</dcterms:modified>
</cp:coreProperties>
</file>